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533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426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253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049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262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206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54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80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697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656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237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5CA4C-2D3B-4A3D-B814-AF4F6153577D}" type="datetimeFigureOut">
              <a:rPr lang="de-CH" smtClean="0"/>
              <a:t>22.10.2021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85F7-BCE1-4F33-800D-4229B0E921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291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5962007" y="4569546"/>
            <a:ext cx="2096619" cy="822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dirty="0"/>
          </a:p>
        </p:txBody>
      </p:sp>
      <p:sp>
        <p:nvSpPr>
          <p:cNvPr id="44" name="Rectangle 43"/>
          <p:cNvSpPr/>
          <p:nvPr/>
        </p:nvSpPr>
        <p:spPr>
          <a:xfrm>
            <a:off x="993409" y="4586170"/>
            <a:ext cx="2096619" cy="822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dirty="0"/>
          </a:p>
        </p:txBody>
      </p:sp>
      <p:sp>
        <p:nvSpPr>
          <p:cNvPr id="6" name="Rectangle 5"/>
          <p:cNvSpPr/>
          <p:nvPr/>
        </p:nvSpPr>
        <p:spPr>
          <a:xfrm>
            <a:off x="3899732" y="776095"/>
            <a:ext cx="2096619" cy="822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99732" y="767783"/>
            <a:ext cx="20966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16357" y="776095"/>
            <a:ext cx="1224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b="1" dirty="0" smtClean="0"/>
              <a:t>Institutsdirektor</a:t>
            </a:r>
          </a:p>
          <a:p>
            <a:r>
              <a:rPr lang="de-CH" sz="1200" dirty="0" smtClean="0"/>
              <a:t>Thomas </a:t>
            </a:r>
            <a:r>
              <a:rPr lang="de-CH" sz="1200" dirty="0" err="1" smtClean="0"/>
              <a:t>Feurer</a:t>
            </a:r>
            <a:r>
              <a:rPr lang="de-CH" sz="1200" dirty="0" smtClean="0"/>
              <a:t> *</a:t>
            </a:r>
            <a:endParaRPr lang="de-CH" sz="1200" dirty="0"/>
          </a:p>
        </p:txBody>
      </p:sp>
      <p:sp>
        <p:nvSpPr>
          <p:cNvPr id="41" name="Rectangle 40"/>
          <p:cNvSpPr/>
          <p:nvPr/>
        </p:nvSpPr>
        <p:spPr>
          <a:xfrm>
            <a:off x="3448368" y="4559439"/>
            <a:ext cx="2096619" cy="822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448367" y="4556986"/>
            <a:ext cx="20966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96365" y="4575820"/>
            <a:ext cx="1837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b="1" dirty="0" smtClean="0"/>
              <a:t>Biomedizinische Photonik</a:t>
            </a:r>
          </a:p>
          <a:p>
            <a:r>
              <a:rPr lang="de-CH" sz="1200" dirty="0" smtClean="0"/>
              <a:t>Martin Frenz *</a:t>
            </a:r>
            <a:endParaRPr lang="de-CH" sz="12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993409" y="4567094"/>
            <a:ext cx="20966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398184" y="4565037"/>
            <a:ext cx="12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b="1" dirty="0" smtClean="0"/>
              <a:t>Laser Physik</a:t>
            </a:r>
          </a:p>
          <a:p>
            <a:r>
              <a:rPr lang="de-CH" sz="1200" dirty="0" smtClean="0"/>
              <a:t>Thomas Feurer *</a:t>
            </a:r>
            <a:endParaRPr lang="de-CH" sz="1200" dirty="0"/>
          </a:p>
        </p:txBody>
      </p:sp>
      <p:sp>
        <p:nvSpPr>
          <p:cNvPr id="47" name="Rectangle 46"/>
          <p:cNvSpPr/>
          <p:nvPr/>
        </p:nvSpPr>
        <p:spPr>
          <a:xfrm>
            <a:off x="5962007" y="4569547"/>
            <a:ext cx="2096619" cy="8128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dirty="0"/>
          </a:p>
        </p:txBody>
      </p:sp>
      <p:sp>
        <p:nvSpPr>
          <p:cNvPr id="50" name="Rectangle 49"/>
          <p:cNvSpPr/>
          <p:nvPr/>
        </p:nvSpPr>
        <p:spPr>
          <a:xfrm>
            <a:off x="8504372" y="4595379"/>
            <a:ext cx="2096619" cy="8045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8504372" y="4569087"/>
            <a:ext cx="20966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935740" y="4567094"/>
            <a:ext cx="1437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b="1" dirty="0" smtClean="0"/>
              <a:t>Mikrowellen Physik</a:t>
            </a:r>
          </a:p>
          <a:p>
            <a:r>
              <a:rPr lang="de-CH" sz="1200" dirty="0" smtClean="0"/>
              <a:t>Axel Murk *</a:t>
            </a:r>
            <a:endParaRPr lang="de-CH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8475646" y="4588433"/>
            <a:ext cx="135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b="1" dirty="0" smtClean="0"/>
              <a:t>Nichtlineare Optik</a:t>
            </a:r>
          </a:p>
          <a:p>
            <a:r>
              <a:rPr lang="de-CH" sz="1200" dirty="0" smtClean="0"/>
              <a:t>Adrian Cavalieri *</a:t>
            </a:r>
            <a:endParaRPr lang="de-CH" sz="12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962007" y="4568428"/>
            <a:ext cx="20966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481839" y="2608274"/>
            <a:ext cx="2096619" cy="822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1477991" y="2611157"/>
            <a:ext cx="20966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444647" y="2575569"/>
            <a:ext cx="1687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b="1" dirty="0" smtClean="0"/>
              <a:t>Mechanische Werkstatt</a:t>
            </a:r>
          </a:p>
          <a:p>
            <a:r>
              <a:rPr lang="de-CH" sz="1200" dirty="0" smtClean="0"/>
              <a:t>Adrian Jenk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905534" y="2626716"/>
            <a:ext cx="2096619" cy="822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3893174" y="2605987"/>
            <a:ext cx="20966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64101" y="2605987"/>
            <a:ext cx="1706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b="1" dirty="0" smtClean="0"/>
              <a:t>Elektronische Werkstatt</a:t>
            </a:r>
          </a:p>
          <a:p>
            <a:r>
              <a:rPr lang="de-CH" sz="1200" dirty="0" smtClean="0"/>
              <a:t>Andres Luder</a:t>
            </a:r>
          </a:p>
          <a:p>
            <a:r>
              <a:rPr lang="de-CH" sz="1200" i="1" dirty="0" smtClean="0"/>
              <a:t>Niklaus Jaussi</a:t>
            </a:r>
            <a:endParaRPr lang="de-CH" sz="1200" i="1" dirty="0"/>
          </a:p>
        </p:txBody>
      </p:sp>
      <p:sp>
        <p:nvSpPr>
          <p:cNvPr id="71" name="Rectangle 70"/>
          <p:cNvSpPr/>
          <p:nvPr/>
        </p:nvSpPr>
        <p:spPr>
          <a:xfrm>
            <a:off x="6366281" y="2627653"/>
            <a:ext cx="254169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dirty="0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6366281" y="2605987"/>
            <a:ext cx="2541694" cy="22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366281" y="2618680"/>
            <a:ext cx="2541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1" dirty="0" smtClean="0"/>
              <a:t>Institutssekretariat/Administration</a:t>
            </a:r>
          </a:p>
          <a:p>
            <a:r>
              <a:rPr lang="de-CH" sz="1200" dirty="0" smtClean="0"/>
              <a:t>Beatrice Thut</a:t>
            </a:r>
          </a:p>
          <a:p>
            <a:r>
              <a:rPr lang="de-CH" sz="1200" i="1" dirty="0" smtClean="0"/>
              <a:t>Simone Corry</a:t>
            </a:r>
          </a:p>
        </p:txBody>
      </p:sp>
      <p:cxnSp>
        <p:nvCxnSpPr>
          <p:cNvPr id="82" name="Straight Connector 81"/>
          <p:cNvCxnSpPr>
            <a:stCxn id="6" idx="2"/>
            <a:endCxn id="65" idx="0"/>
          </p:cNvCxnSpPr>
          <p:nvPr/>
        </p:nvCxnSpPr>
        <p:spPr>
          <a:xfrm>
            <a:off x="4948042" y="1599056"/>
            <a:ext cx="5802" cy="10276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5" idx="3"/>
          </p:cNvCxnSpPr>
          <p:nvPr/>
        </p:nvCxnSpPr>
        <p:spPr>
          <a:xfrm flipV="1">
            <a:off x="6002153" y="3034145"/>
            <a:ext cx="365396" cy="40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041718" y="4331651"/>
            <a:ext cx="7630724" cy="5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44" idx="0"/>
          </p:cNvCxnSpPr>
          <p:nvPr/>
        </p:nvCxnSpPr>
        <p:spPr>
          <a:xfrm>
            <a:off x="2041718" y="4347732"/>
            <a:ext cx="1" cy="238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310241" y="4335678"/>
            <a:ext cx="1" cy="238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9672442" y="4333102"/>
            <a:ext cx="1" cy="238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989183" y="5649555"/>
            <a:ext cx="2745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* Mitglied der kollektiven Institutsleitung</a:t>
            </a:r>
            <a:endParaRPr lang="de-CH" sz="1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8200293" y="5630830"/>
            <a:ext cx="249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200" dirty="0" smtClean="0"/>
              <a:t>Gültig ab 1. </a:t>
            </a:r>
            <a:r>
              <a:rPr lang="de-CH" sz="1200" dirty="0" smtClean="0"/>
              <a:t>November2021</a:t>
            </a:r>
            <a:endParaRPr lang="de-CH" sz="1200" dirty="0" smtClean="0"/>
          </a:p>
          <a:p>
            <a:pPr algn="r"/>
            <a:r>
              <a:rPr lang="de-CH" sz="1200" dirty="0" smtClean="0"/>
              <a:t>Total Mitarbeitende: </a:t>
            </a:r>
            <a:r>
              <a:rPr lang="de-CH" sz="1200" dirty="0" smtClean="0"/>
              <a:t>48 </a:t>
            </a:r>
            <a:r>
              <a:rPr lang="de-CH" sz="1200" dirty="0" smtClean="0"/>
              <a:t>(+ 5 externe)</a:t>
            </a:r>
          </a:p>
        </p:txBody>
      </p:sp>
      <p:cxnSp>
        <p:nvCxnSpPr>
          <p:cNvPr id="56" name="Straight Connector 81"/>
          <p:cNvCxnSpPr>
            <a:stCxn id="65" idx="2"/>
          </p:cNvCxnSpPr>
          <p:nvPr/>
        </p:nvCxnSpPr>
        <p:spPr>
          <a:xfrm flipH="1">
            <a:off x="4947540" y="3449677"/>
            <a:ext cx="6304" cy="8819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100"/>
          <p:cNvCxnSpPr/>
          <p:nvPr/>
        </p:nvCxnSpPr>
        <p:spPr>
          <a:xfrm>
            <a:off x="4948041" y="4310887"/>
            <a:ext cx="1" cy="238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90"/>
          <p:cNvCxnSpPr/>
          <p:nvPr/>
        </p:nvCxnSpPr>
        <p:spPr>
          <a:xfrm flipV="1">
            <a:off x="3552229" y="3013904"/>
            <a:ext cx="364128" cy="40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Bild 1" descr="ub_16pt_cmy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252" y="352551"/>
            <a:ext cx="1616710" cy="124650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9211252" y="1737845"/>
            <a:ext cx="16637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>
            <a:no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de-CH" sz="800" b="1" spc="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 für Angewandte Physik</a:t>
            </a:r>
            <a:endParaRPr lang="en-US" sz="800" spc="2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82123" y="1199385"/>
            <a:ext cx="3029399" cy="335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/>
              <a:t>						 												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sz="800" dirty="0" smtClean="0">
              <a:solidFill>
                <a:schemeClr val="accent6"/>
              </a:solidFill>
            </a:endParaRPr>
          </a:p>
          <a:p>
            <a:r>
              <a:rPr lang="de-CH" sz="800" dirty="0" err="1" smtClean="0">
                <a:solidFill>
                  <a:schemeClr val="accent6">
                    <a:lumMod val="75000"/>
                  </a:schemeClr>
                </a:solidFill>
              </a:rPr>
              <a:t>Gijs</a:t>
            </a:r>
            <a:r>
              <a:rPr lang="de-CH" sz="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CH" sz="800" dirty="0" err="1" smtClean="0">
                <a:solidFill>
                  <a:schemeClr val="accent6">
                    <a:lumMod val="75000"/>
                  </a:schemeClr>
                </a:solidFill>
              </a:rPr>
              <a:t>Hannink</a:t>
            </a:r>
            <a:endParaRPr lang="de-CH" sz="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de-CH" dirty="0" smtClean="0"/>
          </a:p>
          <a:p>
            <a:r>
              <a:rPr lang="de-CH" sz="800" dirty="0" err="1" smtClean="0">
                <a:solidFill>
                  <a:srgbClr val="FF0000"/>
                </a:solidFill>
              </a:rPr>
              <a:t>WiMa</a:t>
            </a:r>
            <a:r>
              <a:rPr lang="de-CH" sz="800" dirty="0" smtClean="0">
                <a:solidFill>
                  <a:srgbClr val="FF0000"/>
                </a:solidFill>
              </a:rPr>
              <a:t>, </a:t>
            </a:r>
            <a:r>
              <a:rPr lang="de-CH" sz="800" dirty="0" err="1" smtClean="0">
                <a:solidFill>
                  <a:schemeClr val="accent1">
                    <a:lumMod val="50000"/>
                  </a:schemeClr>
                </a:solidFill>
              </a:rPr>
              <a:t>PostDoc</a:t>
            </a:r>
            <a:r>
              <a:rPr lang="de-CH" sz="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CH" sz="800" dirty="0" err="1" smtClean="0">
                <a:solidFill>
                  <a:schemeClr val="accent2"/>
                </a:solidFill>
              </a:rPr>
              <a:t>PhD-Students</a:t>
            </a:r>
            <a:r>
              <a:rPr lang="de-CH" sz="800" dirty="0" smtClean="0">
                <a:solidFill>
                  <a:schemeClr val="accent2"/>
                </a:solidFill>
              </a:rPr>
              <a:t>, </a:t>
            </a:r>
            <a:r>
              <a:rPr lang="de-CH" sz="800" dirty="0" smtClean="0">
                <a:solidFill>
                  <a:schemeClr val="accent6">
                    <a:lumMod val="75000"/>
                  </a:schemeClr>
                </a:solidFill>
              </a:rPr>
              <a:t>Master-</a:t>
            </a:r>
            <a:r>
              <a:rPr lang="de-CH" sz="800" dirty="0" err="1" smtClean="0">
                <a:solidFill>
                  <a:schemeClr val="accent6">
                    <a:lumMod val="75000"/>
                  </a:schemeClr>
                </a:solidFill>
              </a:rPr>
              <a:t>Students</a:t>
            </a:r>
            <a:r>
              <a:rPr lang="de-CH" dirty="0" smtClean="0"/>
              <a:t>	</a:t>
            </a:r>
            <a:endParaRPr lang="de-CH" dirty="0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74276" y="1189733"/>
            <a:ext cx="3045442" cy="35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6702" y="1168300"/>
            <a:ext cx="1828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b="1" dirty="0" smtClean="0"/>
              <a:t>Biomedizinische Photonik</a:t>
            </a:r>
          </a:p>
          <a:p>
            <a:r>
              <a:rPr lang="de-CH" sz="1000" dirty="0" smtClean="0"/>
              <a:t>Prof. Dr. Martin Frenz</a:t>
            </a:r>
            <a:endParaRPr lang="de-CH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2573" y="1604118"/>
            <a:ext cx="1380541" cy="836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b="1" dirty="0" smtClean="0"/>
              <a:t>Medizinische</a:t>
            </a:r>
          </a:p>
          <a:p>
            <a:r>
              <a:rPr lang="de-CH" sz="800" b="1" dirty="0" smtClean="0"/>
              <a:t>Optik</a:t>
            </a:r>
          </a:p>
          <a:p>
            <a:r>
              <a:rPr lang="de-CH" sz="800" dirty="0" smtClean="0"/>
              <a:t>Prof. Dr. Martin Frenz</a:t>
            </a:r>
          </a:p>
          <a:p>
            <a:endParaRPr lang="de-CH" sz="800" dirty="0"/>
          </a:p>
          <a:p>
            <a:endParaRPr lang="de-CH" sz="800" dirty="0" smtClean="0"/>
          </a:p>
          <a:p>
            <a:endParaRPr lang="de-CH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1086984" y="1609483"/>
            <a:ext cx="1283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b="1" dirty="0" smtClean="0"/>
              <a:t>Optoacoustic</a:t>
            </a:r>
          </a:p>
          <a:p>
            <a:r>
              <a:rPr lang="de-CH" sz="800" b="1" dirty="0" smtClean="0"/>
              <a:t>Imaging</a:t>
            </a:r>
          </a:p>
          <a:p>
            <a:r>
              <a:rPr lang="de-CH" sz="800" dirty="0" smtClean="0"/>
              <a:t>PD Dr. Michael Jäger</a:t>
            </a:r>
            <a:endParaRPr lang="de-CH" sz="800" dirty="0"/>
          </a:p>
        </p:txBody>
      </p:sp>
      <p:sp>
        <p:nvSpPr>
          <p:cNvPr id="66" name="TextBox 65"/>
          <p:cNvSpPr txBox="1"/>
          <p:nvPr/>
        </p:nvSpPr>
        <p:spPr>
          <a:xfrm>
            <a:off x="2106137" y="1612827"/>
            <a:ext cx="965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b="1" dirty="0" smtClean="0"/>
              <a:t>Light </a:t>
            </a:r>
          </a:p>
          <a:p>
            <a:r>
              <a:rPr lang="de-CH" sz="800" b="1" dirty="0" smtClean="0"/>
              <a:t>Propagation</a:t>
            </a:r>
          </a:p>
          <a:p>
            <a:r>
              <a:rPr lang="de-CH" sz="800" dirty="0" smtClean="0"/>
              <a:t>Prof Dr. </a:t>
            </a:r>
            <a:r>
              <a:rPr lang="de-CH" sz="800" smtClean="0"/>
              <a:t>André </a:t>
            </a:r>
            <a:r>
              <a:rPr lang="de-CH" sz="800" dirty="0" smtClean="0"/>
              <a:t>Stefanov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1113791" y="1635330"/>
            <a:ext cx="936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00059" y="1640668"/>
            <a:ext cx="936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257600" y="1182326"/>
            <a:ext cx="3097460" cy="33583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H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7251036" y="1177405"/>
            <a:ext cx="3112212" cy="74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243841" y="1159600"/>
            <a:ext cx="2296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b="1" dirty="0" smtClean="0"/>
              <a:t>Mikrowellen Physik</a:t>
            </a:r>
          </a:p>
          <a:p>
            <a:r>
              <a:rPr lang="de-CH" sz="1000" dirty="0" smtClean="0"/>
              <a:t>Dr. Axel Murk</a:t>
            </a:r>
            <a:endParaRPr lang="de-CH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7205189" y="1612827"/>
            <a:ext cx="216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b="1" dirty="0" smtClean="0"/>
              <a:t>THz Optik</a:t>
            </a:r>
          </a:p>
          <a:p>
            <a:endParaRPr lang="de-CH" sz="800" dirty="0" smtClean="0"/>
          </a:p>
          <a:p>
            <a:r>
              <a:rPr lang="de-CH" sz="800" dirty="0" smtClean="0"/>
              <a:t>Dr. Axel Murk</a:t>
            </a:r>
            <a:endParaRPr lang="de-CH" sz="800" dirty="0"/>
          </a:p>
        </p:txBody>
      </p:sp>
      <p:sp>
        <p:nvSpPr>
          <p:cNvPr id="84" name="TextBox 83"/>
          <p:cNvSpPr txBox="1"/>
          <p:nvPr/>
        </p:nvSpPr>
        <p:spPr>
          <a:xfrm>
            <a:off x="8182264" y="1586073"/>
            <a:ext cx="2267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b="1" dirty="0" smtClean="0"/>
              <a:t>Atmosphären                   </a:t>
            </a:r>
            <a:r>
              <a:rPr lang="de-CH" sz="800" b="1" dirty="0" err="1" smtClean="0"/>
              <a:t>Atmospheric</a:t>
            </a:r>
            <a:r>
              <a:rPr lang="de-CH" sz="800" b="1" dirty="0" smtClean="0"/>
              <a:t> Dynamics</a:t>
            </a:r>
          </a:p>
          <a:p>
            <a:r>
              <a:rPr lang="de-CH" sz="800" b="1" dirty="0" err="1" smtClean="0"/>
              <a:t>prozesse</a:t>
            </a:r>
            <a:endParaRPr lang="de-CH" sz="800" b="1" dirty="0" smtClean="0"/>
          </a:p>
          <a:p>
            <a:r>
              <a:rPr lang="de-CH" sz="800" dirty="0" smtClean="0"/>
              <a:t>PD Dr. 	    PD Dr. Gunter Stober</a:t>
            </a:r>
            <a:br>
              <a:rPr lang="de-CH" sz="800" dirty="0" smtClean="0"/>
            </a:br>
            <a:r>
              <a:rPr lang="de-CH" sz="800" dirty="0" smtClean="0"/>
              <a:t>Klemens Hocke</a:t>
            </a:r>
          </a:p>
          <a:p>
            <a:endParaRPr lang="de-CH" sz="800" dirty="0"/>
          </a:p>
          <a:p>
            <a:endParaRPr lang="de-CH" sz="800" dirty="0" smtClean="0"/>
          </a:p>
          <a:p>
            <a:endParaRPr lang="de-CH" sz="800" dirty="0"/>
          </a:p>
          <a:p>
            <a:endParaRPr lang="de-CH" sz="800" dirty="0" smtClean="0"/>
          </a:p>
          <a:p>
            <a:r>
              <a:rPr lang="de-CH" sz="8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de-CH" sz="800" dirty="0" smtClean="0">
                <a:solidFill>
                  <a:srgbClr val="0070C0"/>
                </a:solidFill>
              </a:rPr>
              <a:t> Dr</a:t>
            </a:r>
            <a:r>
              <a:rPr lang="de-CH" sz="800" dirty="0">
                <a:solidFill>
                  <a:srgbClr val="0070C0"/>
                </a:solidFill>
              </a:rPr>
              <a:t>. Christoph </a:t>
            </a:r>
            <a:r>
              <a:rPr lang="de-CH" sz="800" dirty="0" err="1">
                <a:solidFill>
                  <a:srgbClr val="0070C0"/>
                </a:solidFill>
              </a:rPr>
              <a:t>Dätwyler</a:t>
            </a:r>
            <a:endParaRPr lang="de-CH" sz="800" dirty="0">
              <a:solidFill>
                <a:srgbClr val="0070C0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9246906" y="1631954"/>
            <a:ext cx="936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237927" y="2186419"/>
            <a:ext cx="9362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265404" y="1624164"/>
            <a:ext cx="936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265406" y="2186419"/>
            <a:ext cx="9362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0529508" y="1206246"/>
            <a:ext cx="1393589" cy="33511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10522573" y="1190151"/>
            <a:ext cx="1400524" cy="104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 rot="10800000" flipV="1">
            <a:off x="10462953" y="1232005"/>
            <a:ext cx="172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b="1" dirty="0" smtClean="0"/>
              <a:t>Nichtlineare Optik</a:t>
            </a:r>
          </a:p>
          <a:p>
            <a:r>
              <a:rPr lang="de-CH" sz="1000" dirty="0" smtClean="0"/>
              <a:t>Prof. Dr. Adrian Cavalieri</a:t>
            </a:r>
            <a:endParaRPr lang="de-CH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10522573" y="1632116"/>
            <a:ext cx="1555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b="1" dirty="0" smtClean="0"/>
              <a:t>NLO</a:t>
            </a:r>
          </a:p>
          <a:p>
            <a:endParaRPr lang="de-CH" sz="800" dirty="0" smtClean="0"/>
          </a:p>
          <a:p>
            <a:r>
              <a:rPr lang="de-CH" sz="800" dirty="0" smtClean="0"/>
              <a:t>Prof. Dr. Adrian Cavalieri</a:t>
            </a:r>
          </a:p>
          <a:p>
            <a:endParaRPr lang="de-CH" sz="800" dirty="0"/>
          </a:p>
          <a:p>
            <a:endParaRPr lang="de-CH" sz="800" dirty="0" smtClean="0">
              <a:solidFill>
                <a:srgbClr val="0070C0"/>
              </a:solidFill>
            </a:endParaRPr>
          </a:p>
          <a:p>
            <a:endParaRPr lang="de-CH" sz="800" dirty="0">
              <a:solidFill>
                <a:srgbClr val="0070C0"/>
              </a:solidFill>
            </a:endParaRPr>
          </a:p>
          <a:p>
            <a:endParaRPr lang="de-CH" sz="800" dirty="0" smtClean="0">
              <a:solidFill>
                <a:srgbClr val="0070C0"/>
              </a:solidFill>
            </a:endParaRPr>
          </a:p>
          <a:p>
            <a:endParaRPr lang="de-CH" sz="800" dirty="0">
              <a:solidFill>
                <a:srgbClr val="0070C0"/>
              </a:solidFill>
            </a:endParaRPr>
          </a:p>
          <a:p>
            <a:r>
              <a:rPr lang="de-CH" sz="800" dirty="0" smtClean="0">
                <a:solidFill>
                  <a:srgbClr val="0070C0"/>
                </a:solidFill>
              </a:rPr>
              <a:t>Dr. Zoltan Ollmann</a:t>
            </a:r>
            <a:endParaRPr lang="de-CH" sz="800" dirty="0">
              <a:solidFill>
                <a:srgbClr val="0070C0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0541907" y="1626356"/>
            <a:ext cx="1301298" cy="1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0548951" y="2180245"/>
            <a:ext cx="1299611" cy="9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7206203" y="2169806"/>
            <a:ext cx="2351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 smtClean="0">
                <a:solidFill>
                  <a:srgbClr val="FF0000"/>
                </a:solidFill>
              </a:rPr>
              <a:t>Dr. Mikko Kotiranta</a:t>
            </a:r>
          </a:p>
          <a:p>
            <a:r>
              <a:rPr lang="de-CH" sz="800" dirty="0" smtClean="0">
                <a:solidFill>
                  <a:srgbClr val="FF0000"/>
                </a:solidFill>
              </a:rPr>
              <a:t>Dr. Peter Speirs</a:t>
            </a:r>
          </a:p>
          <a:p>
            <a:endParaRPr lang="de-CH" sz="800" dirty="0" smtClean="0"/>
          </a:p>
        </p:txBody>
      </p:sp>
      <p:sp>
        <p:nvSpPr>
          <p:cNvPr id="104" name="Rectangle 103"/>
          <p:cNvSpPr/>
          <p:nvPr/>
        </p:nvSpPr>
        <p:spPr>
          <a:xfrm>
            <a:off x="8265406" y="3527760"/>
            <a:ext cx="24620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800" dirty="0" smtClean="0"/>
          </a:p>
          <a:p>
            <a:endParaRPr lang="de-CH" sz="800" dirty="0"/>
          </a:p>
          <a:p>
            <a:endParaRPr lang="de-CH" sz="800" dirty="0" smtClean="0"/>
          </a:p>
          <a:p>
            <a:endParaRPr lang="de-CH" sz="800" dirty="0"/>
          </a:p>
          <a:p>
            <a:endParaRPr lang="de-CH" sz="800" dirty="0" smtClean="0"/>
          </a:p>
          <a:p>
            <a:endParaRPr lang="de-CH" sz="800" dirty="0"/>
          </a:p>
          <a:p>
            <a:endParaRPr lang="de-CH" sz="800" dirty="0" smtClean="0"/>
          </a:p>
          <a:p>
            <a:endParaRPr lang="de-CH" sz="800" dirty="0"/>
          </a:p>
        </p:txBody>
      </p:sp>
      <p:sp>
        <p:nvSpPr>
          <p:cNvPr id="106" name="Rectangle 105"/>
          <p:cNvSpPr/>
          <p:nvPr/>
        </p:nvSpPr>
        <p:spPr>
          <a:xfrm>
            <a:off x="39808" y="3213732"/>
            <a:ext cx="29483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 smtClean="0">
                <a:solidFill>
                  <a:schemeClr val="accent2"/>
                </a:solidFill>
              </a:rPr>
              <a:t>Christian Burri°	   Parisa Salemi	      Lynn Roth</a:t>
            </a:r>
            <a:endParaRPr lang="de-CH" sz="800" dirty="0">
              <a:solidFill>
                <a:schemeClr val="accent2"/>
              </a:solidFill>
            </a:endParaRPr>
          </a:p>
          <a:p>
            <a:r>
              <a:rPr lang="de-CH" sz="800" dirty="0" smtClean="0">
                <a:solidFill>
                  <a:schemeClr val="accent2"/>
                </a:solidFill>
              </a:rPr>
              <a:t>Elias </a:t>
            </a:r>
            <a:r>
              <a:rPr lang="de-CH" sz="800" dirty="0" err="1" smtClean="0">
                <a:solidFill>
                  <a:schemeClr val="accent2"/>
                </a:solidFill>
              </a:rPr>
              <a:t>Mulky</a:t>
            </a:r>
            <a:r>
              <a:rPr lang="de-CH" sz="800" dirty="0" smtClean="0">
                <a:solidFill>
                  <a:schemeClr val="accent2"/>
                </a:solidFill>
              </a:rPr>
              <a:t>°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364738" y="4233436"/>
            <a:ext cx="109173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800" dirty="0" smtClean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2106137" y="3210947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081656" y="3200061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12858" y="3199743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9312220" y="2654061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8265404" y="2654060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10541907" y="3213732"/>
            <a:ext cx="1313697" cy="196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106136" y="3784712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113791" y="3784712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00059" y="3784712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9299309" y="3214712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8230608" y="3210084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10541907" y="3767118"/>
            <a:ext cx="1313697" cy="4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10"/>
          <p:cNvCxnSpPr/>
          <p:nvPr/>
        </p:nvCxnSpPr>
        <p:spPr>
          <a:xfrm flipV="1">
            <a:off x="74276" y="1214926"/>
            <a:ext cx="0" cy="33424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Bild 1" descr="ub_16pt_cmy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70" y="214682"/>
            <a:ext cx="765057" cy="6332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Text Box 5"/>
          <p:cNvSpPr txBox="1">
            <a:spLocks noChangeArrowheads="1"/>
          </p:cNvSpPr>
          <p:nvPr/>
        </p:nvSpPr>
        <p:spPr bwMode="auto">
          <a:xfrm>
            <a:off x="10748070" y="888872"/>
            <a:ext cx="1035065" cy="1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>
            <a:no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de-CH" sz="500" b="1" spc="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 für Angewandte Physik</a:t>
            </a:r>
            <a:endParaRPr lang="en-US" sz="500" spc="2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2135426" y="1635330"/>
            <a:ext cx="936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77"/>
          <p:cNvCxnSpPr/>
          <p:nvPr/>
        </p:nvCxnSpPr>
        <p:spPr>
          <a:xfrm flipV="1">
            <a:off x="112858" y="2175717"/>
            <a:ext cx="891734" cy="195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77"/>
          <p:cNvCxnSpPr/>
          <p:nvPr/>
        </p:nvCxnSpPr>
        <p:spPr>
          <a:xfrm flipV="1">
            <a:off x="1162028" y="2177675"/>
            <a:ext cx="891734" cy="195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77"/>
          <p:cNvCxnSpPr/>
          <p:nvPr/>
        </p:nvCxnSpPr>
        <p:spPr>
          <a:xfrm flipV="1">
            <a:off x="2172598" y="2172541"/>
            <a:ext cx="891734" cy="195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9"/>
          <p:cNvSpPr/>
          <p:nvPr/>
        </p:nvSpPr>
        <p:spPr>
          <a:xfrm>
            <a:off x="3157665" y="1198170"/>
            <a:ext cx="4019950" cy="33592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dirty="0"/>
          </a:p>
        </p:txBody>
      </p:sp>
      <p:cxnSp>
        <p:nvCxnSpPr>
          <p:cNvPr id="68" name="Straight Connector 10"/>
          <p:cNvCxnSpPr/>
          <p:nvPr/>
        </p:nvCxnSpPr>
        <p:spPr>
          <a:xfrm>
            <a:off x="3154323" y="1187306"/>
            <a:ext cx="4030487" cy="20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53"/>
          <p:cNvCxnSpPr/>
          <p:nvPr/>
        </p:nvCxnSpPr>
        <p:spPr>
          <a:xfrm>
            <a:off x="3197658" y="1635330"/>
            <a:ext cx="936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51"/>
          <p:cNvCxnSpPr/>
          <p:nvPr/>
        </p:nvCxnSpPr>
        <p:spPr>
          <a:xfrm>
            <a:off x="4166251" y="1637762"/>
            <a:ext cx="936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49"/>
          <p:cNvCxnSpPr/>
          <p:nvPr/>
        </p:nvCxnSpPr>
        <p:spPr>
          <a:xfrm>
            <a:off x="5166846" y="1635330"/>
            <a:ext cx="936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49"/>
          <p:cNvCxnSpPr/>
          <p:nvPr/>
        </p:nvCxnSpPr>
        <p:spPr>
          <a:xfrm>
            <a:off x="6173530" y="1635330"/>
            <a:ext cx="936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32"/>
          <p:cNvCxnSpPr/>
          <p:nvPr/>
        </p:nvCxnSpPr>
        <p:spPr>
          <a:xfrm>
            <a:off x="7265788" y="1629867"/>
            <a:ext cx="936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11"/>
          <p:cNvSpPr txBox="1"/>
          <p:nvPr/>
        </p:nvSpPr>
        <p:spPr>
          <a:xfrm>
            <a:off x="3120237" y="1143682"/>
            <a:ext cx="1682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b="1" dirty="0" smtClean="0"/>
              <a:t>Laser Physik</a:t>
            </a:r>
          </a:p>
          <a:p>
            <a:r>
              <a:rPr lang="de-CH" sz="1000" dirty="0" smtClean="0"/>
              <a:t>Prof. Dr. Thomas Feurer</a:t>
            </a:r>
            <a:endParaRPr lang="de-CH" sz="1000" dirty="0"/>
          </a:p>
        </p:txBody>
      </p:sp>
      <p:sp>
        <p:nvSpPr>
          <p:cNvPr id="98" name="TextBox 20"/>
          <p:cNvSpPr txBox="1"/>
          <p:nvPr/>
        </p:nvSpPr>
        <p:spPr>
          <a:xfrm>
            <a:off x="3166149" y="1610698"/>
            <a:ext cx="811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b="1" dirty="0" smtClean="0"/>
              <a:t>THz Physik</a:t>
            </a:r>
          </a:p>
          <a:p>
            <a:endParaRPr lang="de-CH" sz="800" dirty="0" smtClean="0"/>
          </a:p>
          <a:p>
            <a:r>
              <a:rPr lang="de-CH" sz="800" dirty="0" smtClean="0"/>
              <a:t>Prof. Dr. </a:t>
            </a:r>
          </a:p>
          <a:p>
            <a:r>
              <a:rPr lang="de-CH" sz="800" dirty="0" smtClean="0"/>
              <a:t>Thomas Feurer</a:t>
            </a:r>
            <a:endParaRPr lang="de-CH" sz="800" dirty="0"/>
          </a:p>
        </p:txBody>
      </p:sp>
      <p:sp>
        <p:nvSpPr>
          <p:cNvPr id="102" name="TextBox 24"/>
          <p:cNvSpPr txBox="1"/>
          <p:nvPr/>
        </p:nvSpPr>
        <p:spPr>
          <a:xfrm>
            <a:off x="4166251" y="1617006"/>
            <a:ext cx="1000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b="1" dirty="0" smtClean="0"/>
              <a:t>Faseroptik und </a:t>
            </a:r>
          </a:p>
          <a:p>
            <a:r>
              <a:rPr lang="de-CH" sz="800" b="1" dirty="0" smtClean="0"/>
              <a:t>Faserlaser</a:t>
            </a:r>
          </a:p>
          <a:p>
            <a:r>
              <a:rPr lang="de-CH" sz="800" dirty="0" smtClean="0"/>
              <a:t>Dr. Valerio Romano</a:t>
            </a:r>
          </a:p>
          <a:p>
            <a:r>
              <a:rPr lang="de-CH" sz="800" dirty="0"/>
              <a:t>Dr. Manuel Ryser</a:t>
            </a:r>
          </a:p>
          <a:p>
            <a:endParaRPr lang="de-CH" sz="800" dirty="0" smtClean="0"/>
          </a:p>
        </p:txBody>
      </p:sp>
      <p:sp>
        <p:nvSpPr>
          <p:cNvPr id="105" name="TextBox 26"/>
          <p:cNvSpPr txBox="1"/>
          <p:nvPr/>
        </p:nvSpPr>
        <p:spPr>
          <a:xfrm>
            <a:off x="5236866" y="1604117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b="1" dirty="0" smtClean="0"/>
              <a:t>Nichtlineare</a:t>
            </a:r>
          </a:p>
          <a:p>
            <a:r>
              <a:rPr lang="de-CH" sz="800" b="1" dirty="0" smtClean="0"/>
              <a:t>Faseroptik</a:t>
            </a:r>
          </a:p>
          <a:p>
            <a:r>
              <a:rPr lang="de-CH" sz="800" dirty="0" smtClean="0"/>
              <a:t>Prof. Dr.</a:t>
            </a:r>
          </a:p>
          <a:p>
            <a:r>
              <a:rPr lang="de-CH" sz="800" dirty="0" smtClean="0"/>
              <a:t>Alexander Heidt</a:t>
            </a:r>
            <a:endParaRPr lang="de-CH" sz="800" dirty="0"/>
          </a:p>
        </p:txBody>
      </p:sp>
      <p:sp>
        <p:nvSpPr>
          <p:cNvPr id="110" name="TextBox 33"/>
          <p:cNvSpPr txBox="1"/>
          <p:nvPr/>
        </p:nvSpPr>
        <p:spPr>
          <a:xfrm>
            <a:off x="6124582" y="1607051"/>
            <a:ext cx="915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b="1" dirty="0" err="1" smtClean="0"/>
              <a:t>Femtosekunden</a:t>
            </a:r>
            <a:endParaRPr lang="de-CH" sz="800" b="1" dirty="0" smtClean="0"/>
          </a:p>
          <a:p>
            <a:r>
              <a:rPr lang="de-CH" sz="800" b="1" dirty="0" smtClean="0"/>
              <a:t>Spektroskopie</a:t>
            </a:r>
          </a:p>
          <a:p>
            <a:r>
              <a:rPr lang="de-CH" sz="800" dirty="0" smtClean="0"/>
              <a:t>Prof. Dr. </a:t>
            </a:r>
            <a:br>
              <a:rPr lang="de-CH" sz="800" dirty="0" smtClean="0"/>
            </a:br>
            <a:r>
              <a:rPr lang="de-CH" sz="800" dirty="0" smtClean="0"/>
              <a:t>Andrea Cannizzo</a:t>
            </a:r>
            <a:endParaRPr lang="de-CH" sz="800" dirty="0"/>
          </a:p>
        </p:txBody>
      </p:sp>
      <p:cxnSp>
        <p:nvCxnSpPr>
          <p:cNvPr id="111" name="Straight Connector 54"/>
          <p:cNvCxnSpPr/>
          <p:nvPr/>
        </p:nvCxnSpPr>
        <p:spPr>
          <a:xfrm>
            <a:off x="3197659" y="2186419"/>
            <a:ext cx="9362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54"/>
          <p:cNvCxnSpPr/>
          <p:nvPr/>
        </p:nvCxnSpPr>
        <p:spPr>
          <a:xfrm>
            <a:off x="4215986" y="2186419"/>
            <a:ext cx="9362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52"/>
          <p:cNvCxnSpPr/>
          <p:nvPr/>
        </p:nvCxnSpPr>
        <p:spPr>
          <a:xfrm>
            <a:off x="5237395" y="2186419"/>
            <a:ext cx="9362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50"/>
          <p:cNvCxnSpPr/>
          <p:nvPr/>
        </p:nvCxnSpPr>
        <p:spPr>
          <a:xfrm>
            <a:off x="6248593" y="2193947"/>
            <a:ext cx="9362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43"/>
          <p:cNvCxnSpPr/>
          <p:nvPr/>
        </p:nvCxnSpPr>
        <p:spPr>
          <a:xfrm>
            <a:off x="7248319" y="2186419"/>
            <a:ext cx="9362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1"/>
          <p:cNvSpPr/>
          <p:nvPr/>
        </p:nvSpPr>
        <p:spPr>
          <a:xfrm>
            <a:off x="3119719" y="2169806"/>
            <a:ext cx="14920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 smtClean="0">
                <a:solidFill>
                  <a:srgbClr val="FF0000"/>
                </a:solidFill>
              </a:rPr>
              <a:t>Prof. Dr. André Stefanov</a:t>
            </a:r>
          </a:p>
          <a:p>
            <a:r>
              <a:rPr lang="de-CH" sz="800" dirty="0" smtClean="0">
                <a:solidFill>
                  <a:srgbClr val="FF0000"/>
                </a:solidFill>
              </a:rPr>
              <a:t>Dr. Hans-Martin Frey</a:t>
            </a:r>
          </a:p>
          <a:p>
            <a:r>
              <a:rPr lang="de-CH" sz="800" dirty="0" smtClean="0">
                <a:solidFill>
                  <a:srgbClr val="FF0000"/>
                </a:solidFill>
              </a:rPr>
              <a:t>Dr. Korinna Esfeld</a:t>
            </a:r>
          </a:p>
        </p:txBody>
      </p:sp>
      <p:sp>
        <p:nvSpPr>
          <p:cNvPr id="117" name="Rectangle 111"/>
          <p:cNvSpPr/>
          <p:nvPr/>
        </p:nvSpPr>
        <p:spPr>
          <a:xfrm>
            <a:off x="3108909" y="3203075"/>
            <a:ext cx="11582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 smtClean="0">
                <a:solidFill>
                  <a:schemeClr val="accent2"/>
                </a:solidFill>
              </a:rPr>
              <a:t>Dominik Inniger °</a:t>
            </a:r>
          </a:p>
          <a:p>
            <a:r>
              <a:rPr lang="de-CH" sz="800" dirty="0" smtClean="0">
                <a:solidFill>
                  <a:schemeClr val="accent2"/>
                </a:solidFill>
              </a:rPr>
              <a:t>Georgios </a:t>
            </a:r>
            <a:r>
              <a:rPr lang="de-CH" sz="800" dirty="0" err="1" smtClean="0">
                <a:solidFill>
                  <a:schemeClr val="accent2"/>
                </a:solidFill>
              </a:rPr>
              <a:t>Pamfilidis</a:t>
            </a:r>
            <a:r>
              <a:rPr lang="de-CH" sz="800" dirty="0" smtClean="0">
                <a:solidFill>
                  <a:schemeClr val="accent2"/>
                </a:solidFill>
              </a:rPr>
              <a:t>°</a:t>
            </a:r>
          </a:p>
          <a:p>
            <a:r>
              <a:rPr lang="de-CH" sz="800" dirty="0">
                <a:solidFill>
                  <a:schemeClr val="accent2"/>
                </a:solidFill>
              </a:rPr>
              <a:t>David </a:t>
            </a:r>
            <a:r>
              <a:rPr lang="de-CH" sz="800" dirty="0" smtClean="0">
                <a:solidFill>
                  <a:schemeClr val="accent2"/>
                </a:solidFill>
              </a:rPr>
              <a:t>Rohrbach</a:t>
            </a:r>
            <a:endParaRPr lang="de-CH" sz="800" dirty="0">
              <a:solidFill>
                <a:schemeClr val="accent2"/>
              </a:solidFill>
            </a:endParaRPr>
          </a:p>
        </p:txBody>
      </p:sp>
      <p:sp>
        <p:nvSpPr>
          <p:cNvPr id="124" name="Rectangle 111"/>
          <p:cNvSpPr/>
          <p:nvPr/>
        </p:nvSpPr>
        <p:spPr>
          <a:xfrm>
            <a:off x="3425159" y="5207757"/>
            <a:ext cx="118220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800" dirty="0"/>
          </a:p>
        </p:txBody>
      </p:sp>
      <p:cxnSp>
        <p:nvCxnSpPr>
          <p:cNvPr id="125" name="Straight Connector 115"/>
          <p:cNvCxnSpPr/>
          <p:nvPr/>
        </p:nvCxnSpPr>
        <p:spPr>
          <a:xfrm>
            <a:off x="3197657" y="2649974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15"/>
          <p:cNvCxnSpPr/>
          <p:nvPr/>
        </p:nvCxnSpPr>
        <p:spPr>
          <a:xfrm>
            <a:off x="4215986" y="2646299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15"/>
          <p:cNvCxnSpPr/>
          <p:nvPr/>
        </p:nvCxnSpPr>
        <p:spPr>
          <a:xfrm>
            <a:off x="5237313" y="2646299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15"/>
          <p:cNvCxnSpPr/>
          <p:nvPr/>
        </p:nvCxnSpPr>
        <p:spPr>
          <a:xfrm>
            <a:off x="6223648" y="2646299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15"/>
          <p:cNvCxnSpPr/>
          <p:nvPr/>
        </p:nvCxnSpPr>
        <p:spPr>
          <a:xfrm>
            <a:off x="7294391" y="2654060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15"/>
          <p:cNvCxnSpPr/>
          <p:nvPr/>
        </p:nvCxnSpPr>
        <p:spPr>
          <a:xfrm>
            <a:off x="3197657" y="3210947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15"/>
          <p:cNvCxnSpPr/>
          <p:nvPr/>
        </p:nvCxnSpPr>
        <p:spPr>
          <a:xfrm>
            <a:off x="4198439" y="3214712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15"/>
          <p:cNvCxnSpPr/>
          <p:nvPr/>
        </p:nvCxnSpPr>
        <p:spPr>
          <a:xfrm>
            <a:off x="5236866" y="3210947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15"/>
          <p:cNvCxnSpPr/>
          <p:nvPr/>
        </p:nvCxnSpPr>
        <p:spPr>
          <a:xfrm>
            <a:off x="6223648" y="3206319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15"/>
          <p:cNvCxnSpPr/>
          <p:nvPr/>
        </p:nvCxnSpPr>
        <p:spPr>
          <a:xfrm>
            <a:off x="7265788" y="3206319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15"/>
          <p:cNvCxnSpPr/>
          <p:nvPr/>
        </p:nvCxnSpPr>
        <p:spPr>
          <a:xfrm>
            <a:off x="3193816" y="3787850"/>
            <a:ext cx="835500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15"/>
          <p:cNvCxnSpPr/>
          <p:nvPr/>
        </p:nvCxnSpPr>
        <p:spPr>
          <a:xfrm>
            <a:off x="4198439" y="3787850"/>
            <a:ext cx="871651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15"/>
          <p:cNvCxnSpPr/>
          <p:nvPr/>
        </p:nvCxnSpPr>
        <p:spPr>
          <a:xfrm>
            <a:off x="5198522" y="3792081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15"/>
          <p:cNvCxnSpPr/>
          <p:nvPr/>
        </p:nvCxnSpPr>
        <p:spPr>
          <a:xfrm>
            <a:off x="6237987" y="3787850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15"/>
          <p:cNvCxnSpPr/>
          <p:nvPr/>
        </p:nvCxnSpPr>
        <p:spPr>
          <a:xfrm flipV="1">
            <a:off x="7286418" y="3784712"/>
            <a:ext cx="860017" cy="1587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15"/>
          <p:cNvCxnSpPr/>
          <p:nvPr/>
        </p:nvCxnSpPr>
        <p:spPr>
          <a:xfrm>
            <a:off x="3175945" y="4183067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15"/>
          <p:cNvCxnSpPr/>
          <p:nvPr/>
        </p:nvCxnSpPr>
        <p:spPr>
          <a:xfrm>
            <a:off x="4166251" y="4178087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15"/>
          <p:cNvCxnSpPr/>
          <p:nvPr/>
        </p:nvCxnSpPr>
        <p:spPr>
          <a:xfrm>
            <a:off x="5212126" y="4180577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15"/>
          <p:cNvCxnSpPr/>
          <p:nvPr/>
        </p:nvCxnSpPr>
        <p:spPr>
          <a:xfrm>
            <a:off x="6230221" y="4180577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15"/>
          <p:cNvCxnSpPr/>
          <p:nvPr/>
        </p:nvCxnSpPr>
        <p:spPr>
          <a:xfrm>
            <a:off x="7294391" y="4195063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21"/>
          <p:cNvCxnSpPr/>
          <p:nvPr/>
        </p:nvCxnSpPr>
        <p:spPr>
          <a:xfrm>
            <a:off x="8265403" y="4195063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21"/>
          <p:cNvCxnSpPr/>
          <p:nvPr/>
        </p:nvCxnSpPr>
        <p:spPr>
          <a:xfrm>
            <a:off x="9312220" y="3784712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21"/>
          <p:cNvCxnSpPr/>
          <p:nvPr/>
        </p:nvCxnSpPr>
        <p:spPr>
          <a:xfrm>
            <a:off x="8265402" y="3792081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21"/>
          <p:cNvCxnSpPr/>
          <p:nvPr/>
        </p:nvCxnSpPr>
        <p:spPr>
          <a:xfrm>
            <a:off x="9270591" y="4195708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33"/>
          <p:cNvCxnSpPr/>
          <p:nvPr/>
        </p:nvCxnSpPr>
        <p:spPr>
          <a:xfrm>
            <a:off x="10548951" y="2648005"/>
            <a:ext cx="1309723" cy="12111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10"/>
          <p:cNvSpPr/>
          <p:nvPr/>
        </p:nvSpPr>
        <p:spPr>
          <a:xfrm>
            <a:off x="4112162" y="3192869"/>
            <a:ext cx="25294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 smtClean="0">
                <a:solidFill>
                  <a:schemeClr val="accent2"/>
                </a:solidFill>
              </a:rPr>
              <a:t>Dunia Blaser	       Benoît Sierro</a:t>
            </a:r>
          </a:p>
          <a:p>
            <a:r>
              <a:rPr lang="de-CH" sz="800" dirty="0">
                <a:solidFill>
                  <a:schemeClr val="accent2"/>
                </a:solidFill>
              </a:rPr>
              <a:t>	</a:t>
            </a:r>
            <a:r>
              <a:rPr lang="de-CH" sz="800" dirty="0" smtClean="0">
                <a:solidFill>
                  <a:schemeClr val="accent2"/>
                </a:solidFill>
              </a:rPr>
              <a:t>       Pascal Hänzi</a:t>
            </a:r>
          </a:p>
        </p:txBody>
      </p:sp>
      <p:sp>
        <p:nvSpPr>
          <p:cNvPr id="169" name="Rectangle 102"/>
          <p:cNvSpPr/>
          <p:nvPr/>
        </p:nvSpPr>
        <p:spPr>
          <a:xfrm>
            <a:off x="3125281" y="4166203"/>
            <a:ext cx="3874234" cy="855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 smtClean="0"/>
              <a:t>Informatiker                                                                                                                                                           Jan Sauter</a:t>
            </a:r>
          </a:p>
          <a:p>
            <a:r>
              <a:rPr lang="de-CH" sz="800" dirty="0"/>
              <a:t>	</a:t>
            </a:r>
            <a:r>
              <a:rPr lang="de-CH" sz="800" dirty="0" smtClean="0"/>
              <a:t>												</a:t>
            </a:r>
            <a:endParaRPr lang="de-CH" sz="800" dirty="0"/>
          </a:p>
        </p:txBody>
      </p:sp>
      <p:sp>
        <p:nvSpPr>
          <p:cNvPr id="170" name="Rectangle 102"/>
          <p:cNvSpPr/>
          <p:nvPr/>
        </p:nvSpPr>
        <p:spPr>
          <a:xfrm>
            <a:off x="8614298" y="3319840"/>
            <a:ext cx="12115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 smtClean="0"/>
              <a:t>			</a:t>
            </a:r>
            <a:endParaRPr lang="de-CH" sz="800" dirty="0"/>
          </a:p>
          <a:p>
            <a:endParaRPr lang="de-CH" sz="800" dirty="0" smtClean="0"/>
          </a:p>
        </p:txBody>
      </p:sp>
      <p:sp>
        <p:nvSpPr>
          <p:cNvPr id="171" name="Rectangle 108"/>
          <p:cNvSpPr/>
          <p:nvPr/>
        </p:nvSpPr>
        <p:spPr>
          <a:xfrm>
            <a:off x="6496141" y="2206012"/>
            <a:ext cx="109173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800" dirty="0" smtClean="0"/>
          </a:p>
        </p:txBody>
      </p:sp>
      <p:sp>
        <p:nvSpPr>
          <p:cNvPr id="172" name="Rectangle 108"/>
          <p:cNvSpPr/>
          <p:nvPr/>
        </p:nvSpPr>
        <p:spPr>
          <a:xfrm>
            <a:off x="6496141" y="5228719"/>
            <a:ext cx="109173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800" dirty="0"/>
          </a:p>
        </p:txBody>
      </p:sp>
      <p:sp>
        <p:nvSpPr>
          <p:cNvPr id="173" name="Rectangle 111"/>
          <p:cNvSpPr/>
          <p:nvPr/>
        </p:nvSpPr>
        <p:spPr>
          <a:xfrm>
            <a:off x="3119718" y="2620397"/>
            <a:ext cx="101415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 smtClean="0">
                <a:solidFill>
                  <a:srgbClr val="0070C0"/>
                </a:solidFill>
              </a:rPr>
              <a:t>Dr. Bong Joo Kang</a:t>
            </a:r>
          </a:p>
        </p:txBody>
      </p:sp>
      <p:sp>
        <p:nvSpPr>
          <p:cNvPr id="174" name="Rectangle 104"/>
          <p:cNvSpPr/>
          <p:nvPr/>
        </p:nvSpPr>
        <p:spPr>
          <a:xfrm>
            <a:off x="6148343" y="2510895"/>
            <a:ext cx="20361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800" dirty="0" smtClean="0"/>
          </a:p>
          <a:p>
            <a:r>
              <a:rPr lang="de-CH" sz="800" dirty="0" smtClean="0">
                <a:solidFill>
                  <a:srgbClr val="0070C0"/>
                </a:solidFill>
              </a:rPr>
              <a:t>Dr. Maryam </a:t>
            </a:r>
            <a:r>
              <a:rPr lang="de-CH" sz="800" dirty="0" err="1" smtClean="0">
                <a:solidFill>
                  <a:srgbClr val="0070C0"/>
                </a:solidFill>
              </a:rPr>
              <a:t>Nazari</a:t>
            </a:r>
            <a:r>
              <a:rPr lang="de-CH" sz="800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75" name="Rectangle 104"/>
          <p:cNvSpPr/>
          <p:nvPr/>
        </p:nvSpPr>
        <p:spPr>
          <a:xfrm>
            <a:off x="6176857" y="3180988"/>
            <a:ext cx="194790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 smtClean="0">
                <a:solidFill>
                  <a:schemeClr val="accent2"/>
                </a:solidFill>
              </a:rPr>
              <a:t>Aaron Riede</a:t>
            </a:r>
            <a:endParaRPr lang="de-CH" sz="800" dirty="0">
              <a:solidFill>
                <a:schemeClr val="accent2"/>
              </a:solidFill>
            </a:endParaRPr>
          </a:p>
        </p:txBody>
      </p:sp>
      <p:sp>
        <p:nvSpPr>
          <p:cNvPr id="165" name="Rectangle 105"/>
          <p:cNvSpPr/>
          <p:nvPr/>
        </p:nvSpPr>
        <p:spPr>
          <a:xfrm>
            <a:off x="1402624" y="5218651"/>
            <a:ext cx="181428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800" dirty="0" smtClean="0"/>
          </a:p>
        </p:txBody>
      </p:sp>
      <p:sp>
        <p:nvSpPr>
          <p:cNvPr id="181" name="Rectangle 102"/>
          <p:cNvSpPr/>
          <p:nvPr/>
        </p:nvSpPr>
        <p:spPr>
          <a:xfrm>
            <a:off x="5181927" y="2503488"/>
            <a:ext cx="1292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800" dirty="0" smtClean="0"/>
          </a:p>
          <a:p>
            <a:r>
              <a:rPr lang="de-CH" sz="800" dirty="0" smtClean="0">
                <a:solidFill>
                  <a:srgbClr val="0070C0"/>
                </a:solidFill>
              </a:rPr>
              <a:t>Dr. Dirk Spangenberg</a:t>
            </a:r>
          </a:p>
          <a:p>
            <a:r>
              <a:rPr lang="de-CH" sz="800" dirty="0" smtClean="0">
                <a:solidFill>
                  <a:srgbClr val="0070C0"/>
                </a:solidFill>
              </a:rPr>
              <a:t>Dr. Anupamaa Rampur</a:t>
            </a:r>
          </a:p>
        </p:txBody>
      </p:sp>
      <p:sp>
        <p:nvSpPr>
          <p:cNvPr id="3" name="Rechteck 2"/>
          <p:cNvSpPr/>
          <p:nvPr/>
        </p:nvSpPr>
        <p:spPr>
          <a:xfrm>
            <a:off x="185197" y="847932"/>
            <a:ext cx="20874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CH" sz="1000" dirty="0" smtClean="0"/>
              <a:t>° externe, </a:t>
            </a:r>
            <a:r>
              <a:rPr lang="de-CH" sz="1000" dirty="0"/>
              <a:t>betreute </a:t>
            </a:r>
            <a:r>
              <a:rPr lang="de-CH" sz="1000" dirty="0" err="1" smtClean="0"/>
              <a:t>PhD</a:t>
            </a:r>
            <a:r>
              <a:rPr lang="de-CH" sz="1000" dirty="0" smtClean="0"/>
              <a:t> Studierende</a:t>
            </a:r>
            <a:endParaRPr lang="de-CH" sz="1000" dirty="0"/>
          </a:p>
        </p:txBody>
      </p:sp>
      <p:sp>
        <p:nvSpPr>
          <p:cNvPr id="167" name="Rectangle 106"/>
          <p:cNvSpPr/>
          <p:nvPr/>
        </p:nvSpPr>
        <p:spPr>
          <a:xfrm>
            <a:off x="39808" y="2603764"/>
            <a:ext cx="3031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 smtClean="0">
                <a:solidFill>
                  <a:srgbClr val="0070C0"/>
                </a:solidFill>
              </a:rPr>
              <a:t>Dr. Florentin Spadin	   </a:t>
            </a:r>
          </a:p>
          <a:p>
            <a:r>
              <a:rPr lang="de-CH" sz="800" dirty="0">
                <a:solidFill>
                  <a:srgbClr val="0070C0"/>
                </a:solidFill>
              </a:rPr>
              <a:t>Dr. Martin </a:t>
            </a:r>
            <a:r>
              <a:rPr lang="de-CH" sz="800" dirty="0" smtClean="0">
                <a:solidFill>
                  <a:srgbClr val="0070C0"/>
                </a:solidFill>
              </a:rPr>
              <a:t>Schneiter</a:t>
            </a:r>
          </a:p>
          <a:p>
            <a:r>
              <a:rPr lang="de-CH" sz="800" dirty="0" smtClean="0">
                <a:solidFill>
                  <a:srgbClr val="0070C0"/>
                </a:solidFill>
              </a:rPr>
              <a:t>Dr. </a:t>
            </a:r>
            <a:r>
              <a:rPr lang="de-CH" sz="800" dirty="0" err="1" smtClean="0">
                <a:solidFill>
                  <a:srgbClr val="0070C0"/>
                </a:solidFill>
              </a:rPr>
              <a:t>Naiara</a:t>
            </a:r>
            <a:r>
              <a:rPr lang="de-CH" sz="800" dirty="0" smtClean="0">
                <a:solidFill>
                  <a:srgbClr val="0070C0"/>
                </a:solidFill>
              </a:rPr>
              <a:t> </a:t>
            </a:r>
            <a:r>
              <a:rPr lang="de-CH" sz="800" dirty="0" err="1" smtClean="0">
                <a:solidFill>
                  <a:srgbClr val="0070C0"/>
                </a:solidFill>
              </a:rPr>
              <a:t>Korta</a:t>
            </a:r>
            <a:r>
              <a:rPr lang="de-CH" sz="800" dirty="0" smtClean="0">
                <a:solidFill>
                  <a:srgbClr val="0070C0"/>
                </a:solidFill>
              </a:rPr>
              <a:t> </a:t>
            </a:r>
            <a:r>
              <a:rPr lang="de-CH" sz="800" dirty="0" err="1" smtClean="0">
                <a:solidFill>
                  <a:srgbClr val="0070C0"/>
                </a:solidFill>
              </a:rPr>
              <a:t>Martiartu</a:t>
            </a:r>
            <a:endParaRPr lang="de-CH" sz="800" dirty="0" smtClean="0">
              <a:solidFill>
                <a:srgbClr val="0070C0"/>
              </a:solidFill>
            </a:endParaRPr>
          </a:p>
        </p:txBody>
      </p:sp>
      <p:sp>
        <p:nvSpPr>
          <p:cNvPr id="184" name="Rectangle 106"/>
          <p:cNvSpPr/>
          <p:nvPr/>
        </p:nvSpPr>
        <p:spPr>
          <a:xfrm>
            <a:off x="7195033" y="3180933"/>
            <a:ext cx="30876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 smtClean="0">
                <a:solidFill>
                  <a:schemeClr val="accent2"/>
                </a:solidFill>
              </a:rPr>
              <a:t>Eric Sauvageat	    Wenyue Wang	              Shi Guochun	</a:t>
            </a:r>
          </a:p>
          <a:p>
            <a:r>
              <a:rPr lang="de-CH" sz="800" dirty="0" smtClean="0">
                <a:solidFill>
                  <a:schemeClr val="accent2"/>
                </a:solidFill>
              </a:rPr>
              <a:t>Roland Albers		              Witali Krochin</a:t>
            </a:r>
          </a:p>
          <a:p>
            <a:r>
              <a:rPr lang="de-CH" sz="800" dirty="0" smtClean="0">
                <a:solidFill>
                  <a:schemeClr val="accent2"/>
                </a:solidFill>
              </a:rPr>
              <a:t>		</a:t>
            </a:r>
            <a:endParaRPr lang="de-CH" sz="800" dirty="0">
              <a:solidFill>
                <a:schemeClr val="accent2"/>
              </a:solidFill>
            </a:endParaRPr>
          </a:p>
        </p:txBody>
      </p:sp>
      <p:sp>
        <p:nvSpPr>
          <p:cNvPr id="185" name="Rectangle 106"/>
          <p:cNvSpPr/>
          <p:nvPr/>
        </p:nvSpPr>
        <p:spPr>
          <a:xfrm>
            <a:off x="4490127" y="2203139"/>
            <a:ext cx="109173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800" dirty="0"/>
          </a:p>
        </p:txBody>
      </p:sp>
      <p:sp>
        <p:nvSpPr>
          <p:cNvPr id="4" name="Textfeld 3"/>
          <p:cNvSpPr txBox="1"/>
          <p:nvPr/>
        </p:nvSpPr>
        <p:spPr>
          <a:xfrm>
            <a:off x="3118086" y="3786987"/>
            <a:ext cx="733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chemeClr val="accent6">
                    <a:lumMod val="75000"/>
                  </a:schemeClr>
                </a:solidFill>
              </a:rPr>
              <a:t>Marcel Stucki				               </a:t>
            </a:r>
            <a:r>
              <a:rPr lang="de-DE" sz="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800" dirty="0" smtClean="0">
                <a:solidFill>
                  <a:schemeClr val="accent6">
                    <a:lumMod val="75000"/>
                  </a:schemeClr>
                </a:solidFill>
              </a:rPr>
              <a:t>    Alexandra </a:t>
            </a:r>
            <a:r>
              <a:rPr lang="de-DE" sz="800" dirty="0" err="1" smtClean="0">
                <a:solidFill>
                  <a:schemeClr val="accent6">
                    <a:lumMod val="75000"/>
                  </a:schemeClr>
                </a:solidFill>
              </a:rPr>
              <a:t>Brönnimann</a:t>
            </a:r>
            <a:r>
              <a:rPr lang="de-DE" sz="8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de-DE" sz="800" smtClean="0">
                <a:solidFill>
                  <a:schemeClr val="accent6">
                    <a:lumMod val="75000"/>
                  </a:schemeClr>
                </a:solidFill>
              </a:rPr>
              <a:t>Hou Shengyi</a:t>
            </a:r>
            <a:endParaRPr lang="de-DE" sz="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de-DE" sz="800" dirty="0" smtClean="0">
                <a:solidFill>
                  <a:schemeClr val="accent6">
                    <a:lumMod val="75000"/>
                  </a:schemeClr>
                </a:solidFill>
              </a:rPr>
              <a:t>Claudio </a:t>
            </a:r>
            <a:r>
              <a:rPr lang="de-DE" sz="800" dirty="0" err="1" smtClean="0">
                <a:solidFill>
                  <a:schemeClr val="accent6">
                    <a:lumMod val="75000"/>
                  </a:schemeClr>
                </a:solidFill>
              </a:rPr>
              <a:t>Herger</a:t>
            </a:r>
            <a:r>
              <a:rPr lang="de-DE" sz="8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de-DE" sz="800" dirty="0" smtClean="0">
                <a:solidFill>
                  <a:schemeClr val="accent6">
                    <a:lumMod val="75000"/>
                  </a:schemeClr>
                </a:solidFill>
              </a:rPr>
              <a:t>				                       </a:t>
            </a:r>
            <a:r>
              <a:rPr lang="de-DE" sz="800" dirty="0" smtClean="0">
                <a:solidFill>
                  <a:schemeClr val="accent6">
                    <a:lumMod val="75000"/>
                  </a:schemeClr>
                </a:solidFill>
              </a:rPr>
              <a:t>   Ruben </a:t>
            </a:r>
            <a:r>
              <a:rPr lang="de-DE" sz="800" dirty="0" err="1" smtClean="0">
                <a:solidFill>
                  <a:schemeClr val="accent6">
                    <a:lumMod val="75000"/>
                  </a:schemeClr>
                </a:solidFill>
              </a:rPr>
              <a:t>Beynon</a:t>
            </a:r>
            <a:r>
              <a:rPr lang="de-DE" sz="800" dirty="0" smtClean="0">
                <a:solidFill>
                  <a:schemeClr val="accent6">
                    <a:lumMod val="75000"/>
                  </a:schemeClr>
                </a:solidFill>
              </a:rPr>
              <a:t>°</a:t>
            </a:r>
            <a:r>
              <a:rPr lang="de-DE" sz="8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de-DE" sz="800" dirty="0" smtClean="0"/>
              <a:t>	</a:t>
            </a:r>
            <a:endParaRPr lang="en-US" sz="800" dirty="0"/>
          </a:p>
        </p:txBody>
      </p:sp>
      <p:sp>
        <p:nvSpPr>
          <p:cNvPr id="10" name="Textfeld 9"/>
          <p:cNvSpPr txBox="1"/>
          <p:nvPr/>
        </p:nvSpPr>
        <p:spPr>
          <a:xfrm>
            <a:off x="7240182" y="4033153"/>
            <a:ext cx="6850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Ingenieur</a:t>
            </a:r>
            <a:r>
              <a:rPr lang="de-DE" dirty="0" smtClean="0"/>
              <a:t> </a:t>
            </a:r>
          </a:p>
          <a:p>
            <a:r>
              <a:rPr lang="de-DE" sz="800" dirty="0" smtClean="0"/>
              <a:t>Tobias Plüss</a:t>
            </a:r>
            <a:endParaRPr lang="en-US" sz="800" dirty="0"/>
          </a:p>
        </p:txBody>
      </p:sp>
      <p:cxnSp>
        <p:nvCxnSpPr>
          <p:cNvPr id="135" name="Straight Connector 115"/>
          <p:cNvCxnSpPr/>
          <p:nvPr/>
        </p:nvCxnSpPr>
        <p:spPr>
          <a:xfrm>
            <a:off x="2128115" y="2645602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15"/>
          <p:cNvCxnSpPr/>
          <p:nvPr/>
        </p:nvCxnSpPr>
        <p:spPr>
          <a:xfrm>
            <a:off x="1113791" y="2645602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15"/>
          <p:cNvCxnSpPr/>
          <p:nvPr/>
        </p:nvCxnSpPr>
        <p:spPr>
          <a:xfrm>
            <a:off x="112858" y="2632196"/>
            <a:ext cx="936217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5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Breitbild</PresentationFormat>
  <Paragraphs>124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corry</cp:lastModifiedBy>
  <cp:revision>219</cp:revision>
  <cp:lastPrinted>2021-08-20T06:36:18Z</cp:lastPrinted>
  <dcterms:created xsi:type="dcterms:W3CDTF">2019-02-05T14:29:34Z</dcterms:created>
  <dcterms:modified xsi:type="dcterms:W3CDTF">2021-11-02T13:48:40Z</dcterms:modified>
</cp:coreProperties>
</file>